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3" r:id="rId4"/>
    <p:sldId id="292" r:id="rId5"/>
    <p:sldId id="322" r:id="rId6"/>
    <p:sldId id="295" r:id="rId7"/>
    <p:sldId id="323" r:id="rId8"/>
    <p:sldId id="296" r:id="rId9"/>
    <p:sldId id="324" r:id="rId10"/>
    <p:sldId id="297" r:id="rId11"/>
    <p:sldId id="325" r:id="rId12"/>
    <p:sldId id="326" r:id="rId13"/>
    <p:sldId id="294" r:id="rId14"/>
    <p:sldId id="327" r:id="rId15"/>
    <p:sldId id="328" r:id="rId16"/>
    <p:sldId id="299" r:id="rId17"/>
    <p:sldId id="329" r:id="rId18"/>
    <p:sldId id="298" r:id="rId19"/>
    <p:sldId id="300" r:id="rId20"/>
    <p:sldId id="301" r:id="rId21"/>
    <p:sldId id="330" r:id="rId22"/>
    <p:sldId id="302" r:id="rId23"/>
    <p:sldId id="331" r:id="rId24"/>
    <p:sldId id="332" r:id="rId25"/>
    <p:sldId id="333" r:id="rId26"/>
    <p:sldId id="303" r:id="rId27"/>
    <p:sldId id="304" r:id="rId28"/>
    <p:sldId id="306" r:id="rId29"/>
    <p:sldId id="307" r:id="rId30"/>
    <p:sldId id="305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35" r:id="rId39"/>
    <p:sldId id="334" r:id="rId40"/>
    <p:sldId id="315" r:id="rId41"/>
    <p:sldId id="316" r:id="rId42"/>
    <p:sldId id="336" r:id="rId43"/>
    <p:sldId id="317" r:id="rId44"/>
    <p:sldId id="318" r:id="rId45"/>
    <p:sldId id="319" r:id="rId46"/>
    <p:sldId id="321" r:id="rId47"/>
    <p:sldId id="29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9900FF"/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88" autoAdjust="0"/>
  </p:normalViewPr>
  <p:slideViewPr>
    <p:cSldViewPr>
      <p:cViewPr>
        <p:scale>
          <a:sx n="82" d="100"/>
          <a:sy n="82" d="100"/>
        </p:scale>
        <p:origin x="-12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D:\CAI&#21253;&#21547;Matlab\CAI\DspMCAI\hbook\2.1.files\image157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D:\CAI&#21253;&#21547;Matlab\CAI\DspMCAI\hbook\2.1.files\image158.png" TargetMode="Externa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CAI&#21253;&#21547;Matlab\CAI\DspMCAI\hbook\2.1.files\image181.png" TargetMode="External"/><Relationship Id="rId5" Type="http://schemas.openxmlformats.org/officeDocument/2006/relationships/image" Target="../media/image68.png"/><Relationship Id="rId4" Type="http://schemas.openxmlformats.org/officeDocument/2006/relationships/image" Target="file:///D:\CAI&#21253;&#21547;Matlab\CAI\DspMCAI\hbook\2.1.files\image180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file:///D:\CAI&#21253;&#21547;Matlab\CAI\DspMCAI\hbook\2.1.files\image180.png" TargetMode="External"/><Relationship Id="rId7" Type="http://schemas.openxmlformats.org/officeDocument/2006/relationships/image" Target="../media/image71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file:///D:\CAI&#21253;&#21547;Matlab\CAI\DspMCAI\hbook\2.1.files\image181.png" TargetMode="Externa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file:///D:\CAI&#21253;&#21547;Matlab\CAI\DspMCAI\hbook\2.1.files\image022.png" TargetMode="External"/><Relationship Id="rId5" Type="http://schemas.openxmlformats.org/officeDocument/2006/relationships/image" Target="../media/image7.png"/><Relationship Id="rId4" Type="http://schemas.openxmlformats.org/officeDocument/2006/relationships/image" Target="file:///D:\CAI&#21253;&#21547;Matlab\CAI\DspMCAI\hbook\2.1.files\image021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4582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章  </a:t>
            </a:r>
            <a:r>
              <a:rPr lang="en-US" altLang="zh-CN" sz="3200" i="1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z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变换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与离散时间傅里叶变换（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DTFT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030A0"/>
                </a:solidFill>
              </a:rPr>
              <a:t>4. 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双边序列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074" y="1071546"/>
            <a:ext cx="6146234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n</a:t>
            </a:r>
            <a:r>
              <a:rPr lang="zh-CN" altLang="en-US" sz="2400" b="1" dirty="0" smtClean="0"/>
              <a:t>为任意值时（正、负、零），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皆有值。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其收敛域为：</a:t>
            </a:r>
          </a:p>
        </p:txBody>
      </p:sp>
      <p:pic>
        <p:nvPicPr>
          <p:cNvPr id="50178" name="Picture 2" descr="image0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428868"/>
            <a:ext cx="2514547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image0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571744"/>
            <a:ext cx="180023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000100" y="3643314"/>
            <a:ext cx="264687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收敛域是环状区域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2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2801" y="1285860"/>
            <a:ext cx="6031099" cy="471490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9529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7030A0"/>
                </a:solidFill>
              </a:rPr>
              <a:t>双边序列及其收敛域：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3777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</a:t>
            </a:r>
            <a:r>
              <a:rPr lang="zh-CN" altLang="en-US" sz="2400" b="1" dirty="0" smtClean="0"/>
              <a:t>：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</a:t>
            </a:r>
            <a:r>
              <a:rPr lang="el-GR" altLang="zh-CN" sz="2400" b="1" i="1" dirty="0" smtClean="0"/>
              <a:t>δ</a:t>
            </a:r>
            <a:r>
              <a:rPr lang="el-GR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42910" y="3781446"/>
            <a:ext cx="1214446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2.2</a:t>
            </a:r>
            <a:endParaRPr lang="zh-CN" altLang="en-US" sz="2400" b="1" dirty="0" smtClean="0"/>
          </a:p>
        </p:txBody>
      </p:sp>
      <p:pic>
        <p:nvPicPr>
          <p:cNvPr id="5122" name="Picture 2" descr="E:\DSP程佩青课件\064937-01 数字信号处理教程（第四版）(经典版) 40571-9\CTP\TU\2t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1" y="1214422"/>
            <a:ext cx="2500330" cy="2091725"/>
          </a:xfrm>
          <a:prstGeom prst="rect">
            <a:avLst/>
          </a:prstGeom>
          <a:noFill/>
        </p:spPr>
      </p:pic>
      <p:pic>
        <p:nvPicPr>
          <p:cNvPr id="5123" name="Picture 3" descr="E:\DSP程佩青课件\064937-01 数字信号处理教程（第四版）(经典版) 40571-9\CTP\TU\2t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929066"/>
            <a:ext cx="2641049" cy="192882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786314" y="357166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2.3</a:t>
            </a:r>
            <a:endParaRPr lang="zh-CN" altLang="en-US" sz="2400" b="1" dirty="0" smtClean="0"/>
          </a:p>
        </p:txBody>
      </p:sp>
      <p:pic>
        <p:nvPicPr>
          <p:cNvPr id="5124" name="Picture 4" descr="E:\DSP程佩青课件\064937-01 数字信号处理教程（第四版）(经典版) 40571-9\CTP\TU\2t8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2248" y="857232"/>
            <a:ext cx="2664299" cy="19288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000628" y="3286124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2.4</a:t>
            </a:r>
            <a:endParaRPr lang="zh-CN" altLang="en-US" sz="2400" b="1" dirty="0" smtClean="0"/>
          </a:p>
        </p:txBody>
      </p:sp>
      <p:pic>
        <p:nvPicPr>
          <p:cNvPr id="5125" name="Picture 5" descr="E:\DSP程佩青课件\064937-01 数字信号处理教程（第四版）(经典版) 40571-9\CTP\TU\2t9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3929066"/>
            <a:ext cx="2762977" cy="20002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910" y="467029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三、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反变换</a:t>
            </a:r>
          </a:p>
        </p:txBody>
      </p:sp>
      <p:pic>
        <p:nvPicPr>
          <p:cNvPr id="46081" name="Picture 1" descr="image08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14422"/>
            <a:ext cx="2160879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000108"/>
            <a:ext cx="26860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E:\DSP程佩青课件\064937-01 数字信号处理教程（第四版）(经典版) 40571-9\CTP\TU\2t10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6707" y="2201509"/>
            <a:ext cx="4352945" cy="415644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554552" y="3429000"/>
            <a:ext cx="1731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同一</a:t>
            </a:r>
            <a:r>
              <a:rPr lang="en-US" altLang="zh-CN" sz="2400" b="1" i="1" dirty="0" smtClean="0">
                <a:solidFill>
                  <a:srgbClr val="0033CC"/>
                </a:solidFill>
              </a:rPr>
              <a:t>z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变换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对应的序列</a:t>
            </a:r>
            <a:endParaRPr lang="en-US" altLang="zh-CN" sz="24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是不同的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428604"/>
            <a:ext cx="3663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1.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围线积分法（留数法）</a:t>
            </a:r>
          </a:p>
        </p:txBody>
      </p:sp>
      <p:pic>
        <p:nvPicPr>
          <p:cNvPr id="3" name="Picture 3" descr="image09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532" y="3643338"/>
            <a:ext cx="4383548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mage09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532" y="4714908"/>
            <a:ext cx="4416019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5356126" y="3643314"/>
            <a:ext cx="3214710" cy="18573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27564" y="3714752"/>
            <a:ext cx="29995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 smtClean="0"/>
              <a:t>c</a:t>
            </a:r>
            <a:r>
              <a:rPr lang="zh-CN" altLang="en-US" sz="2400" dirty="0" smtClean="0"/>
              <a:t>内有</a:t>
            </a:r>
            <a:r>
              <a:rPr lang="en-US" sz="2400" i="1" dirty="0" smtClean="0"/>
              <a:t>K</a:t>
            </a:r>
            <a:r>
              <a:rPr lang="zh-CN" altLang="en-US" sz="2400" dirty="0" smtClean="0"/>
              <a:t>个单阶极点</a:t>
            </a:r>
            <a:r>
              <a:rPr lang="en-US" altLang="zh-CN" sz="2400" i="1" dirty="0" smtClean="0"/>
              <a:t>z</a:t>
            </a:r>
            <a:r>
              <a:rPr lang="en-US" altLang="zh-CN" sz="2400" i="1" baseline="-25000" dirty="0" smtClean="0"/>
              <a:t>k</a:t>
            </a:r>
          </a:p>
          <a:p>
            <a:pPr>
              <a:lnSpc>
                <a:spcPct val="150000"/>
              </a:lnSpc>
            </a:pPr>
            <a:endParaRPr lang="en-US" sz="1600" i="1" dirty="0" smtClean="0"/>
          </a:p>
          <a:p>
            <a:pPr>
              <a:lnSpc>
                <a:spcPct val="150000"/>
              </a:lnSpc>
            </a:pPr>
            <a:r>
              <a:rPr lang="en-US" sz="2400" i="1" dirty="0" smtClean="0"/>
              <a:t>c</a:t>
            </a:r>
            <a:r>
              <a:rPr lang="zh-CN" altLang="en-US" sz="2400" dirty="0" smtClean="0"/>
              <a:t>外有</a:t>
            </a:r>
            <a:r>
              <a:rPr lang="en-US" sz="2400" i="1" dirty="0" smtClean="0"/>
              <a:t>M</a:t>
            </a:r>
            <a:r>
              <a:rPr lang="zh-CN" altLang="en-US" sz="2400" dirty="0" smtClean="0"/>
              <a:t>个单阶极点</a:t>
            </a:r>
            <a:r>
              <a:rPr lang="en-US" altLang="zh-CN" sz="2400" i="1" dirty="0" err="1" smtClean="0"/>
              <a:t>z</a:t>
            </a:r>
            <a:r>
              <a:rPr lang="en-US" altLang="zh-CN" sz="2400" i="1" baseline="-25000" dirty="0" err="1" smtClean="0"/>
              <a:t>m</a:t>
            </a:r>
            <a:endParaRPr lang="en-US" altLang="zh-CN" sz="2400" i="1" baseline="-25000" dirty="0"/>
          </a:p>
          <a:p>
            <a:pPr>
              <a:lnSpc>
                <a:spcPct val="150000"/>
              </a:lnSpc>
            </a:pPr>
            <a:endParaRPr lang="zh-CN" altLang="en-US" sz="2400" b="1" dirty="0" smtClean="0"/>
          </a:p>
        </p:txBody>
      </p:sp>
      <p:pic>
        <p:nvPicPr>
          <p:cNvPr id="7170" name="Picture 2" descr="E:\DSP程佩青课件\064937-01 数字信号处理教程（第四版）(经典版) 40571-9\CTP\TU\2t1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642918"/>
            <a:ext cx="3536270" cy="25200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image09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485" y="819119"/>
            <a:ext cx="5589853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9567" y="1743069"/>
            <a:ext cx="29813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E:\DSP程佩青课件\064937-01 数字信号处理教程（第四版）(经典版) 40571-9\CTP\TU\2t1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3214686"/>
            <a:ext cx="4214842" cy="30035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00042"/>
            <a:ext cx="264687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留数的计算公式：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538" y="1428736"/>
            <a:ext cx="64633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①</a:t>
            </a:r>
            <a:r>
              <a:rPr lang="en-US" altLang="zh-CN" sz="2400" dirty="0" smtClean="0"/>
              <a:t>. </a:t>
            </a:r>
            <a:endParaRPr lang="zh-CN" altLang="en-US" sz="2400" b="1" dirty="0" smtClean="0"/>
          </a:p>
        </p:txBody>
      </p:sp>
      <p:pic>
        <p:nvPicPr>
          <p:cNvPr id="51202" name="Picture 2" descr="image1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500174"/>
            <a:ext cx="5018940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 descr="image1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500306"/>
            <a:ext cx="6547977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1538" y="2571744"/>
            <a:ext cx="56938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②</a:t>
            </a:r>
            <a:r>
              <a:rPr lang="en-US" altLang="zh-CN" sz="2400" dirty="0" smtClean="0"/>
              <a:t>.</a:t>
            </a:r>
            <a:endParaRPr lang="zh-CN" altLang="en-US" sz="2400" b="1" dirty="0" smtClean="0"/>
          </a:p>
        </p:txBody>
      </p:sp>
      <p:sp>
        <p:nvSpPr>
          <p:cNvPr id="7" name="云形标注 6"/>
          <p:cNvSpPr/>
          <p:nvPr/>
        </p:nvSpPr>
        <p:spPr>
          <a:xfrm>
            <a:off x="6643702" y="571480"/>
            <a:ext cx="2357454" cy="1071570"/>
          </a:xfrm>
          <a:prstGeom prst="cloudCallout">
            <a:avLst>
              <a:gd name="adj1" fmla="val -41424"/>
              <a:gd name="adj2" fmla="val 6250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72330" y="785794"/>
            <a:ext cx="142218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单阶极点</a:t>
            </a:r>
          </a:p>
        </p:txBody>
      </p:sp>
      <p:sp>
        <p:nvSpPr>
          <p:cNvPr id="9" name="云形标注 8"/>
          <p:cNvSpPr/>
          <p:nvPr/>
        </p:nvSpPr>
        <p:spPr>
          <a:xfrm>
            <a:off x="6286512" y="3714752"/>
            <a:ext cx="2357454" cy="1071570"/>
          </a:xfrm>
          <a:prstGeom prst="cloudCallout">
            <a:avLst>
              <a:gd name="adj1" fmla="val -58516"/>
              <a:gd name="adj2" fmla="val -828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86578" y="3857628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多阶极点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5786" y="5210206"/>
            <a:ext cx="84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z</a:t>
            </a:r>
            <a:r>
              <a:rPr lang="en-US" altLang="zh-CN" sz="2400" b="1" i="1" baseline="30000" dirty="0" smtClean="0"/>
              <a:t>n-</a:t>
            </a:r>
            <a:r>
              <a:rPr lang="en-US" altLang="zh-CN" sz="2400" b="1" baseline="30000" dirty="0" smtClean="0"/>
              <a:t>1</a:t>
            </a:r>
            <a:r>
              <a:rPr lang="zh-CN" altLang="en-US" sz="2400" b="1" dirty="0" smtClean="0"/>
              <a:t>的极点与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有关，求解时，注意要将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划成不同区域。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00042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2.5</a:t>
            </a:r>
            <a:endParaRPr lang="zh-CN" alt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4348" y="1352554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2.6</a:t>
            </a:r>
            <a:endParaRPr lang="zh-CN" altLang="en-US" sz="2400" b="1" dirty="0" smtClean="0"/>
          </a:p>
        </p:txBody>
      </p:sp>
      <p:pic>
        <p:nvPicPr>
          <p:cNvPr id="8194" name="Picture 2" descr="E:\DSP程佩青课件\064937-01 数字信号处理教程（第四版）(经典版) 40571-9\CTP\TU\2t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2487624" cy="217169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2482" y="4143380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2.7</a:t>
            </a:r>
            <a:endParaRPr lang="zh-CN" altLang="en-US" sz="2400" b="1" dirty="0" smtClean="0"/>
          </a:p>
        </p:txBody>
      </p:sp>
      <p:pic>
        <p:nvPicPr>
          <p:cNvPr id="8195" name="Picture 3" descr="E:\DSP程佩青课件\064937-01 数字信号处理教程（第四版）(经典版) 40571-9\CTP\TU\2t13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75" y="3429000"/>
            <a:ext cx="3149615" cy="28788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500042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2.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部分分式法</a:t>
            </a:r>
          </a:p>
        </p:txBody>
      </p:sp>
      <p:pic>
        <p:nvPicPr>
          <p:cNvPr id="52226" name="Picture 2" descr="image1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40"/>
            <a:ext cx="4643470" cy="76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 descr="image1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286148"/>
            <a:ext cx="720054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0100" y="1214422"/>
            <a:ext cx="26597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展开成部分分式：</a:t>
            </a:r>
          </a:p>
        </p:txBody>
      </p:sp>
      <p:pic>
        <p:nvPicPr>
          <p:cNvPr id="52228" name="Picture 4" descr="image1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2250" y="4857784"/>
            <a:ext cx="5335832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08245" y="3997115"/>
            <a:ext cx="404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）展开成</a:t>
            </a:r>
            <a:r>
              <a:rPr lang="en-US" altLang="zh-CN" sz="2400" b="1" i="1" dirty="0" smtClean="0"/>
              <a:t>z</a:t>
            </a:r>
            <a:r>
              <a:rPr lang="en-US" altLang="zh-CN" sz="2400" b="1" baseline="30000" dirty="0" smtClean="0"/>
              <a:t>-1</a:t>
            </a:r>
            <a:r>
              <a:rPr lang="zh-CN" altLang="en-US" sz="2400" b="1" dirty="0" smtClean="0"/>
              <a:t>的有理分式：</a:t>
            </a:r>
            <a:endParaRPr lang="zh-CN" altLang="en-US" sz="2400" b="1" baseline="300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000372"/>
            <a:ext cx="293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高阶极点的系数</a:t>
            </a:r>
            <a:r>
              <a:rPr lang="en-US" altLang="zh-CN" sz="2400" b="1" i="1" dirty="0" smtClean="0"/>
              <a:t>c</a:t>
            </a:r>
            <a:r>
              <a:rPr lang="en-US" altLang="zh-CN" sz="2400" b="1" i="1" baseline="-25000" dirty="0" smtClean="0"/>
              <a:t>j</a:t>
            </a:r>
            <a:r>
              <a:rPr lang="zh-CN" altLang="en-US" sz="2400" b="1" i="1" dirty="0" smtClean="0"/>
              <a:t> </a:t>
            </a:r>
            <a:r>
              <a:rPr lang="zh-CN" altLang="en-US" sz="2400" b="1" dirty="0" smtClean="0"/>
              <a:t>：</a:t>
            </a:r>
          </a:p>
        </p:txBody>
      </p:sp>
      <p:pic>
        <p:nvPicPr>
          <p:cNvPr id="53251" name="Picture 3" descr="image1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697268"/>
            <a:ext cx="7643866" cy="158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 descr="image1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5" y="5643578"/>
            <a:ext cx="183357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472" y="714380"/>
            <a:ext cx="16450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单阶极点</a:t>
            </a:r>
            <a:r>
              <a:rPr lang="en-US" altLang="zh-CN" sz="2400" b="1" i="1" dirty="0" smtClean="0"/>
              <a:t>z</a:t>
            </a:r>
            <a:r>
              <a:rPr lang="en-US" altLang="zh-CN" sz="2400" b="1" i="1" baseline="-25000" dirty="0" smtClean="0"/>
              <a:t>k</a:t>
            </a:r>
            <a:endParaRPr lang="zh-CN" altLang="en-US" sz="2400" b="1" i="1" baseline="-25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123728" y="714380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的留数（部分分式的系数）</a:t>
            </a:r>
            <a:r>
              <a:rPr lang="en-US" altLang="zh-CN" sz="2400" b="1" i="1" dirty="0" err="1" smtClean="0"/>
              <a:t>A</a:t>
            </a:r>
            <a:r>
              <a:rPr lang="en-US" altLang="zh-CN" sz="2400" b="1" i="1" baseline="-25000" dirty="0" err="1" smtClean="0"/>
              <a:t>k</a:t>
            </a:r>
            <a:r>
              <a:rPr lang="zh-CN" altLang="en-US" sz="2400" b="1" dirty="0" smtClean="0"/>
              <a:t>：</a:t>
            </a:r>
          </a:p>
        </p:txBody>
      </p:sp>
      <p:pic>
        <p:nvPicPr>
          <p:cNvPr id="9" name="Picture 6" descr="image1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714512"/>
            <a:ext cx="6429204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7" y="1000108"/>
            <a:ext cx="4257675" cy="508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j-cs"/>
              </a:rPr>
              <a:t>  本章内容：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j-cs"/>
            </a:endParaRPr>
          </a:p>
        </p:txBody>
      </p:sp>
      <p:grpSp>
        <p:nvGrpSpPr>
          <p:cNvPr id="3" name="组合 15"/>
          <p:cNvGrpSpPr>
            <a:grpSpLocks/>
          </p:cNvGrpSpPr>
          <p:nvPr/>
        </p:nvGrpSpPr>
        <p:grpSpPr bwMode="auto">
          <a:xfrm>
            <a:off x="2189170" y="2222483"/>
            <a:ext cx="3454400" cy="2571750"/>
            <a:chOff x="2428860" y="1357304"/>
            <a:chExt cx="3454314" cy="257176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643167" y="3748096"/>
              <a:ext cx="3240007" cy="1587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2643167" y="3071816"/>
              <a:ext cx="3240007" cy="1587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643167" y="2357436"/>
              <a:ext cx="3240007" cy="0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43167" y="1652581"/>
              <a:ext cx="3240007" cy="1587"/>
            </a:xfrm>
            <a:prstGeom prst="line">
              <a:avLst/>
            </a:prstGeom>
            <a:ln w="28575"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8"/>
            <p:cNvGrpSpPr>
              <a:grpSpLocks/>
            </p:cNvGrpSpPr>
            <p:nvPr/>
          </p:nvGrpSpPr>
          <p:grpSpPr bwMode="auto">
            <a:xfrm>
              <a:off x="2428860" y="1357304"/>
              <a:ext cx="428614" cy="2571768"/>
              <a:chOff x="2285984" y="1000114"/>
              <a:chExt cx="428614" cy="2571768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2285984" y="100011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285984" y="171449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:endParaRPr lang="zh-CN" altLang="en-US" b="1" dirty="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85984" y="242887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</a:rPr>
                  <a:t>3</a:t>
                </a:r>
                <a:endParaRPr lang="zh-CN" altLang="en-US" b="1" dirty="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2" name="椭圆 7"/>
              <p:cNvSpPr/>
              <p:nvPr/>
            </p:nvSpPr>
            <p:spPr>
              <a:xfrm>
                <a:off x="2285984" y="3143254"/>
                <a:ext cx="428614" cy="42862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endParaRPr lang="zh-CN" altLang="en-US" b="1" dirty="0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689232" y="2008170"/>
            <a:ext cx="18998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序列的</a:t>
            </a:r>
            <a:r>
              <a:rPr lang="en-US" sz="2400" b="1" i="1" dirty="0" smtClean="0">
                <a:latin typeface="Times New Roman" pitchFamily="18" charset="0"/>
                <a:ea typeface="楷体_GB2312" pitchFamily="49" charset="-122"/>
              </a:rPr>
              <a:t>z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变换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714612" y="3467401"/>
            <a:ext cx="32975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离散时间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傅里叶变换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89232" y="2753021"/>
            <a:ext cx="29001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平面到</a:t>
            </a:r>
            <a:r>
              <a:rPr lang="en-US" altLang="zh-CN" sz="2400" b="1" i="1" dirty="0">
                <a:latin typeface="Times New Roman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latin typeface="Times New Roman" pitchFamily="18" charset="0"/>
                <a:ea typeface="楷体_GB2312" pitchFamily="49" charset="-122"/>
              </a:rPr>
              <a:t>平面的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映射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89232" y="4151295"/>
            <a:ext cx="28472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ea typeface="楷体_GB2312" pitchFamily="49" charset="-122"/>
              </a:rPr>
              <a:t>LSI</a:t>
            </a: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系统的频域表征</a:t>
            </a:r>
            <a:endParaRPr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2339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</a:t>
            </a:r>
            <a:r>
              <a:rPr lang="en-US" altLang="zh-CN" sz="2400" b="1" i="1" dirty="0" smtClean="0"/>
              <a:t>z</a:t>
            </a:r>
            <a:r>
              <a:rPr lang="zh-CN" altLang="en-US" sz="2400" b="1" dirty="0" smtClean="0"/>
              <a:t>的正幂级数</a:t>
            </a:r>
          </a:p>
        </p:txBody>
      </p:sp>
      <p:pic>
        <p:nvPicPr>
          <p:cNvPr id="54274" name="Picture 2" descr="image1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704" y="1071570"/>
            <a:ext cx="5804188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 descr="image1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428868"/>
            <a:ext cx="481696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 descr="image1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869" y="3948475"/>
            <a:ext cx="7836535" cy="76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 descr="image1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3" y="5072074"/>
            <a:ext cx="651871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00042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2.8</a:t>
            </a:r>
            <a:endParaRPr lang="zh-CN" alt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4348" y="1352554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2.9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428604"/>
            <a:ext cx="397256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 </a:t>
            </a:r>
            <a:r>
              <a:rPr lang="zh-CN" altLang="en-US" sz="2400" b="1" dirty="0" smtClean="0"/>
              <a:t>幂级数展开法（长除法）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1209620"/>
            <a:ext cx="457048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首先讨论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用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有理分式</a:t>
            </a:r>
            <a:r>
              <a:rPr lang="zh-CN" altLang="en-US" sz="2400" b="1" dirty="0" smtClean="0"/>
              <a:t>表示的情况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48" y="2138314"/>
            <a:ext cx="82670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 对于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单边序列</a:t>
            </a:r>
            <a:r>
              <a:rPr lang="zh-CN" altLang="en-US" sz="2400" b="1" dirty="0" smtClean="0"/>
              <a:t>，可用长除法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直接展成幂级数</a:t>
            </a:r>
            <a:r>
              <a:rPr lang="zh-CN" altLang="en-US" sz="2400" b="1" dirty="0" smtClean="0"/>
              <a:t>的形式。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若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收敛域为圆外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，则为右边序列，应将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展成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的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</a:t>
            </a:r>
            <a:r>
              <a:rPr lang="zh-CN" altLang="en-US" sz="2400" b="1" dirty="0" smtClean="0"/>
              <a:t>负幂级数，分子分母应按</a:t>
            </a:r>
            <a:r>
              <a:rPr lang="en-US" sz="2400" b="1" i="1" dirty="0" smtClean="0">
                <a:solidFill>
                  <a:srgbClr val="C00000"/>
                </a:solidFill>
              </a:rPr>
              <a:t>z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的降幂排列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 若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收敛域为圆内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则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必然是左边序列，此时应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展成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          </a:t>
            </a:r>
            <a:r>
              <a:rPr lang="zh-CN" altLang="en-US" sz="2400" b="1" dirty="0" smtClean="0"/>
              <a:t>正幂级数，分子分母应按</a:t>
            </a:r>
            <a:r>
              <a:rPr lang="en-US" sz="2400" b="1" i="1" dirty="0" smtClean="0">
                <a:solidFill>
                  <a:srgbClr val="9900FF"/>
                </a:solidFill>
              </a:rPr>
              <a:t>z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的升幂排列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2578" y="5143512"/>
            <a:ext cx="1032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2.10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2714620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） 幂级数一般不适于求解双边序列。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对于双边序列，应按收敛域的不同，分为两个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单边序列进行求解。其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的排列按（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）中的讨论。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910" y="785794"/>
            <a:ext cx="7608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） 幂级数法除非求出的序列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很明显外，一般不一定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</a:t>
            </a:r>
            <a:r>
              <a:rPr lang="zh-CN" altLang="en-US" sz="2400" b="1" dirty="0" smtClean="0"/>
              <a:t>能给出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显式表达。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826540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接下来讨论</a:t>
            </a:r>
            <a:r>
              <a:rPr lang="en-US" sz="2400" b="1" i="1" dirty="0" smtClean="0">
                <a:solidFill>
                  <a:srgbClr val="006600"/>
                </a:solidFill>
              </a:rPr>
              <a:t>x</a:t>
            </a:r>
            <a:r>
              <a:rPr lang="en-US" sz="2400" b="1" dirty="0" smtClean="0">
                <a:solidFill>
                  <a:srgbClr val="006600"/>
                </a:solidFill>
              </a:rPr>
              <a:t>(</a:t>
            </a:r>
            <a:r>
              <a:rPr lang="en-US" sz="2400" b="1" i="1" dirty="0" smtClean="0">
                <a:solidFill>
                  <a:srgbClr val="006600"/>
                </a:solidFill>
              </a:rPr>
              <a:t>n</a:t>
            </a:r>
            <a:r>
              <a:rPr lang="en-US" sz="2400" b="1" dirty="0" smtClean="0">
                <a:solidFill>
                  <a:srgbClr val="006600"/>
                </a:solidFill>
              </a:rPr>
              <a:t>)</a:t>
            </a:r>
            <a:r>
              <a:rPr lang="zh-CN" altLang="en-US" sz="2400" b="1" dirty="0" smtClean="0">
                <a:solidFill>
                  <a:srgbClr val="006600"/>
                </a:solidFill>
              </a:rPr>
              <a:t>是有限长序列</a:t>
            </a:r>
            <a:r>
              <a:rPr lang="zh-CN" altLang="en-US" sz="2400" b="1" dirty="0" smtClean="0"/>
              <a:t>的情况。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8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即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在</a:t>
            </a:r>
            <a:r>
              <a:rPr lang="en-US" sz="2400" b="1" dirty="0" smtClean="0"/>
              <a:t>0</a:t>
            </a:r>
            <a:r>
              <a:rPr lang="zh-CN" altLang="en-US" sz="2400" b="1" dirty="0" smtClean="0"/>
              <a:t>＜</a:t>
            </a:r>
            <a:r>
              <a:rPr lang="en-US" sz="2400" b="1" dirty="0" smtClean="0"/>
              <a:t>|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|</a:t>
            </a:r>
            <a:r>
              <a:rPr lang="zh-CN" altLang="en-US" sz="2400" b="1" dirty="0" smtClean="0"/>
              <a:t>＜</a:t>
            </a:r>
            <a:r>
              <a:rPr lang="en-US" sz="2400" b="1" dirty="0" smtClean="0"/>
              <a:t>∞</a:t>
            </a:r>
            <a:r>
              <a:rPr lang="zh-CN" altLang="en-US" sz="2400" b="1" dirty="0" smtClean="0"/>
              <a:t>的有限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平面只有零点，全部极点都在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=0</a:t>
            </a:r>
            <a:r>
              <a:rPr lang="zh-CN" altLang="en-US" sz="2400" b="1" dirty="0" smtClean="0"/>
              <a:t>处，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则可以用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（或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z </a:t>
            </a:r>
            <a:r>
              <a:rPr lang="en-US" sz="2400" b="1" baseline="30000" dirty="0" smtClean="0"/>
              <a:t>-1</a:t>
            </a:r>
            <a:r>
              <a:rPr lang="zh-CN" altLang="en-US" sz="2400" b="1" dirty="0" smtClean="0"/>
              <a:t>）的多项式来表示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此时直接观察即可确定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1140" y="3571876"/>
            <a:ext cx="101566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2.11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4721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最后讨论</a:t>
            </a:r>
            <a:r>
              <a:rPr lang="en-US" altLang="zh-CN" sz="2400" b="1" i="1" dirty="0" smtClean="0">
                <a:solidFill>
                  <a:srgbClr val="C00000"/>
                </a:solidFill>
              </a:rPr>
              <a:t>z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变换为超越函数</a:t>
            </a:r>
            <a:r>
              <a:rPr lang="zh-CN" altLang="en-US" sz="2400" b="1" dirty="0" smtClean="0"/>
              <a:t>的情况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8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       数学手册，幂级数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4414" y="2786058"/>
            <a:ext cx="1032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2.12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四、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变换的性质与定理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224" y="1071546"/>
            <a:ext cx="11881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</a:t>
            </a:r>
            <a:r>
              <a:rPr lang="zh-CN" altLang="en-US" sz="2400" b="1" dirty="0" smtClean="0"/>
              <a:t>线性</a:t>
            </a:r>
          </a:p>
        </p:txBody>
      </p:sp>
      <p:pic>
        <p:nvPicPr>
          <p:cNvPr id="55298" name="Picture 2" descr="image1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928802"/>
            <a:ext cx="4196748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 descr="image1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714620"/>
            <a:ext cx="4500594" cy="4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 descr="image14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500438"/>
            <a:ext cx="4924656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58528" y="4214818"/>
            <a:ext cx="1032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2.13</a:t>
            </a:r>
            <a:endParaRPr lang="zh-CN" alt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143240" y="4853016"/>
            <a:ext cx="1032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2.14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285728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序列的移位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1000108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）双边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变换：</a:t>
            </a:r>
          </a:p>
        </p:txBody>
      </p:sp>
      <p:pic>
        <p:nvPicPr>
          <p:cNvPr id="56323" name="Picture 3" descr="image1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790144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 descr="image1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714620"/>
            <a:ext cx="7786742" cy="87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174" y="1714488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右移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位：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158" y="285728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）单边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变换：</a:t>
            </a:r>
          </a:p>
        </p:txBody>
      </p:sp>
      <p:pic>
        <p:nvPicPr>
          <p:cNvPr id="4" name="Picture 2" descr="image1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928670"/>
            <a:ext cx="5436577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 descr="image1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428868"/>
            <a:ext cx="8143932" cy="721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 descr="image1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3357562"/>
            <a:ext cx="6000792" cy="46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14414" y="4214818"/>
            <a:ext cx="250100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左移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位：</a:t>
            </a:r>
          </a:p>
        </p:txBody>
      </p:sp>
      <p:pic>
        <p:nvPicPr>
          <p:cNvPr id="57348" name="Picture 4" descr="image15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5000636"/>
            <a:ext cx="78740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 descr="image15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68" y="5857892"/>
            <a:ext cx="5393267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D:\CAI包含Matlab\CAI\DspMCAI\hbook\2.1.files\image157.png"/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1000100" y="1500174"/>
            <a:ext cx="4714907" cy="479157"/>
          </a:xfrm>
          <a:prstGeom prst="rect">
            <a:avLst/>
          </a:prstGeom>
          <a:noFill/>
        </p:spPr>
      </p:pic>
      <p:pic>
        <p:nvPicPr>
          <p:cNvPr id="58369" name="Picture 1" descr="D:\CAI包含Matlab\CAI\DspMCAI\hbook\2.1.files\image158.png"/>
          <p:cNvPicPr>
            <a:picLocks noChangeAspect="1" noChangeArrowheads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857251" y="3143248"/>
            <a:ext cx="7072359" cy="785818"/>
          </a:xfrm>
          <a:prstGeom prst="rect">
            <a:avLst/>
          </a:prstGeom>
          <a:noFill/>
        </p:spPr>
      </p:pic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495300" y="1276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0" y="642918"/>
            <a:ext cx="381546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① 因果序列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右移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位：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4348" y="2357430"/>
            <a:ext cx="381546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② 因果序列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左移</a:t>
            </a:r>
            <a:r>
              <a:rPr lang="en-US" sz="2400" b="1" i="1" dirty="0" smtClean="0"/>
              <a:t>m</a:t>
            </a:r>
            <a:r>
              <a:rPr lang="zh-CN" altLang="en-US" sz="2400" b="1" dirty="0" smtClean="0"/>
              <a:t>位：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458200" cy="182976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2.1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序列的</a:t>
            </a:r>
            <a:r>
              <a:rPr lang="en-US" altLang="zh-CN" sz="3200" i="1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z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变换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2" y="357166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 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域尺度变换（乘以指数序列）</a:t>
            </a:r>
          </a:p>
        </p:txBody>
      </p:sp>
      <p:pic>
        <p:nvPicPr>
          <p:cNvPr id="59393" name="Picture 1" descr="image1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66358"/>
            <a:ext cx="4500593" cy="47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 descr="image1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857496"/>
            <a:ext cx="5304093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28662" y="1000108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662" y="2285992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9900" y="4076686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2.15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714356"/>
            <a:ext cx="478849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  </a:t>
            </a:r>
            <a:r>
              <a:rPr lang="zh-CN" altLang="en-US" sz="2400" b="1" dirty="0" smtClean="0"/>
              <a:t>序列的线性加权（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域求导数）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4414" y="1428736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</a:p>
        </p:txBody>
      </p:sp>
      <p:pic>
        <p:nvPicPr>
          <p:cNvPr id="61442" name="Picture 2" descr="image1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117689"/>
            <a:ext cx="4286280" cy="45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85852" y="2714620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61443" name="Picture 3" descr="image16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3429000"/>
            <a:ext cx="563807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905" y="357166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 </a:t>
            </a:r>
            <a:r>
              <a:rPr lang="zh-CN" altLang="en-US" sz="2400" b="1" dirty="0" smtClean="0"/>
              <a:t>序列共轭性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375" y="1000108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</a:p>
        </p:txBody>
      </p:sp>
      <p:pic>
        <p:nvPicPr>
          <p:cNvPr id="62466" name="Picture 2" descr="image1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8707" y="1643050"/>
            <a:ext cx="466061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28662" y="2428868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62467" name="Picture 3" descr="image1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3003" y="3143248"/>
            <a:ext cx="2877770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4" descr="image16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48216" y="3071786"/>
            <a:ext cx="180023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33341" y="3764865"/>
            <a:ext cx="564360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为实序列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30000" dirty="0" smtClean="0"/>
              <a:t>*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 ，则有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 smtClean="0"/>
              <a:t>X</a:t>
            </a:r>
            <a:r>
              <a:rPr lang="en-US" altLang="zh-CN" sz="2400" b="1" i="1" baseline="30000" dirty="0" smtClean="0"/>
              <a:t>*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i="1" baseline="30000" dirty="0"/>
              <a:t>*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6.  </a:t>
            </a:r>
            <a:r>
              <a:rPr lang="zh-CN" altLang="en-US" sz="2400" b="1" dirty="0" smtClean="0"/>
              <a:t>序列翻褶性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224" y="1071546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</a:p>
        </p:txBody>
      </p:sp>
      <p:pic>
        <p:nvPicPr>
          <p:cNvPr id="63490" name="Picture 2" descr="image1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1807" y="1214446"/>
            <a:ext cx="4660391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7224" y="2000240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63491" name="Picture 3" descr="image1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1699" y="2000240"/>
            <a:ext cx="4800499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E:\DSP程佩青课件\064937-01 数字信号处理教程（第四版）(经典版) 40571-9\CTP\TU\2t14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214686"/>
            <a:ext cx="7923088" cy="2714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642918"/>
            <a:ext cx="18069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7.  </a:t>
            </a:r>
            <a:r>
              <a:rPr lang="zh-CN" altLang="en-US" sz="2400" b="1" dirty="0" smtClean="0"/>
              <a:t>初值定理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2976" y="1428736"/>
            <a:ext cx="56124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对于因果序列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，即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)=0</a:t>
            </a:r>
            <a:r>
              <a:rPr lang="zh-CN" altLang="en-US" sz="2400" b="1" dirty="0" smtClean="0"/>
              <a:t>，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＜</a:t>
            </a:r>
            <a:r>
              <a:rPr lang="en-US" sz="2400" b="1" dirty="0" smtClean="0"/>
              <a:t>0</a:t>
            </a:r>
            <a:r>
              <a:rPr lang="zh-CN" altLang="en-US" sz="2400" b="1" dirty="0" smtClean="0"/>
              <a:t>，有</a:t>
            </a:r>
          </a:p>
        </p:txBody>
      </p:sp>
      <p:pic>
        <p:nvPicPr>
          <p:cNvPr id="64514" name="Picture 2" descr="image1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357430"/>
            <a:ext cx="2069152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7224" y="3214686"/>
            <a:ext cx="18069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8.  </a:t>
            </a:r>
            <a:r>
              <a:rPr lang="zh-CN" altLang="en-US" sz="2400" b="1" dirty="0" smtClean="0"/>
              <a:t>终值定理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2976" y="392906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为因果序列，且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altLang="zh-CN" sz="2400" b="1" i="1" dirty="0" smtClean="0"/>
              <a:t>z</a:t>
            </a:r>
            <a:r>
              <a:rPr lang="en-US" altLang="zh-CN" sz="2400" b="1" dirty="0" smtClean="0"/>
              <a:t>)</a:t>
            </a:r>
            <a:r>
              <a:rPr lang="en-US" sz="2400" b="1" i="1" dirty="0" smtClean="0"/>
              <a:t> </a:t>
            </a:r>
            <a:r>
              <a:rPr lang="zh-CN" altLang="en-US" sz="2400" b="1" dirty="0" smtClean="0"/>
              <a:t>的极点处于单位圆</a:t>
            </a:r>
            <a:r>
              <a:rPr lang="en-US" sz="2400" b="1" dirty="0" smtClean="0"/>
              <a:t>|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|=1</a:t>
            </a:r>
            <a:r>
              <a:rPr lang="zh-CN" altLang="en-US" sz="2400" b="1" dirty="0" smtClean="0"/>
              <a:t>以内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（单位圆上最多在</a:t>
            </a:r>
            <a:r>
              <a:rPr lang="en-US" sz="2400" b="1" i="1" dirty="0" smtClean="0"/>
              <a:t>z=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处可有一阶极点），则</a:t>
            </a:r>
          </a:p>
        </p:txBody>
      </p:sp>
      <p:pic>
        <p:nvPicPr>
          <p:cNvPr id="64515" name="Picture 3" descr="image17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5357826"/>
            <a:ext cx="3409174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357166"/>
            <a:ext cx="304442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9.  </a:t>
            </a:r>
            <a:r>
              <a:rPr lang="zh-CN" altLang="en-US" sz="2400" b="1" dirty="0" smtClean="0"/>
              <a:t>因果序列的累加性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0100" y="1190857"/>
            <a:ext cx="6236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为因果序列，</a:t>
            </a:r>
            <a:r>
              <a:rPr lang="zh-CN" altLang="en-US" sz="2400" b="1" dirty="0" smtClean="0"/>
              <a:t>即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)=0, 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&lt;0</a:t>
            </a:r>
            <a:endParaRPr lang="zh-CN" altLang="en-US" sz="2400" b="1" dirty="0" smtClean="0"/>
          </a:p>
        </p:txBody>
      </p:sp>
      <p:pic>
        <p:nvPicPr>
          <p:cNvPr id="65539" name="Picture 3" descr="image1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3179" y="3286124"/>
            <a:ext cx="5343399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00100" y="2643182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6050" y="4714884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2.16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42"/>
            <a:ext cx="296587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10.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时域卷积和定理</a:t>
            </a:r>
          </a:p>
        </p:txBody>
      </p:sp>
      <p:pic>
        <p:nvPicPr>
          <p:cNvPr id="66562" name="Picture 2" descr="image1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142960"/>
            <a:ext cx="472443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 descr="D:\CAI包含Matlab\CAI\DspMCAI\hbook\2.1.files\image180.png"/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1285852" y="2500282"/>
            <a:ext cx="3933648" cy="400032"/>
          </a:xfrm>
          <a:prstGeom prst="rect">
            <a:avLst/>
          </a:prstGeom>
          <a:noFill/>
        </p:spPr>
      </p:pic>
      <p:pic>
        <p:nvPicPr>
          <p:cNvPr id="66563" name="Picture 3" descr="D:\CAI包含Matlab\CAI\DspMCAI\hbook\2.1.files\image181.png"/>
          <p:cNvPicPr>
            <a:picLocks noChangeAspect="1" noChangeArrowheads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1357290" y="3357538"/>
            <a:ext cx="4214842" cy="428628"/>
          </a:xfrm>
          <a:prstGeom prst="rect">
            <a:avLst/>
          </a:prstGeom>
          <a:noFill/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-2143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471462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6567" name="Picture 7" descr="image18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4929174"/>
            <a:ext cx="8072494" cy="45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85852" y="3929042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9256" y="5714992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2.17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714356"/>
            <a:ext cx="452540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11.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序列相乘（</a:t>
            </a:r>
            <a:r>
              <a:rPr lang="en-US" sz="2400" b="1" i="1" dirty="0" smtClean="0">
                <a:solidFill>
                  <a:srgbClr val="C00000"/>
                </a:solidFill>
              </a:rPr>
              <a:t>z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域复卷积定理）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2976" y="1495430"/>
            <a:ext cx="311014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  <a:r>
              <a:rPr lang="en-US" altLang="zh-CN" sz="2400" b="1" i="1" dirty="0"/>
              <a:t>y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 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en-US" altLang="zh-CN" sz="2400" b="1" i="1" dirty="0"/>
              <a:t> 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/>
              <a:t> ，</a:t>
            </a:r>
            <a:r>
              <a:rPr lang="zh-CN" altLang="en-US" sz="2400" b="1" dirty="0" smtClean="0"/>
              <a:t>且</a:t>
            </a:r>
          </a:p>
        </p:txBody>
      </p:sp>
      <p:pic>
        <p:nvPicPr>
          <p:cNvPr id="67588" name="Picture 4" descr="D:\CAI包含Matlab\CAI\DspMCAI\hbook\2.1.files\image180.png"/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1142976" y="2285992"/>
            <a:ext cx="4500594" cy="457687"/>
          </a:xfrm>
          <a:prstGeom prst="rect">
            <a:avLst/>
          </a:prstGeom>
          <a:noFill/>
        </p:spPr>
      </p:pic>
      <p:pic>
        <p:nvPicPr>
          <p:cNvPr id="67587" name="Picture 3" descr="D:\CAI包含Matlab\CAI\DspMCAI\hbook\2.1.files\image181.png"/>
          <p:cNvPicPr>
            <a:picLocks noChangeAspect="1" noChangeArrowheads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1142976" y="2928934"/>
            <a:ext cx="4429156" cy="450423"/>
          </a:xfrm>
          <a:prstGeom prst="rect">
            <a:avLst/>
          </a:prstGeom>
          <a:noFill/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0" y="685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42976" y="3998156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67591" name="Picture 7" descr="image18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449" y="4786358"/>
            <a:ext cx="8799567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E:\DSP程佩青课件\064937-01 数字信号处理教程（第四版）(经典版) 40571-9\CTP\TU\2t16.T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1743219"/>
            <a:ext cx="2916252" cy="2614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19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600370"/>
            <a:ext cx="2786082" cy="47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 descr="image19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428736"/>
            <a:ext cx="6715172" cy="82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0100" y="2714620"/>
            <a:ext cx="5444119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复卷积可用留数定理求解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但关键在于正确决定围线所在收敛域。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472" y="500042"/>
            <a:ext cx="134203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例题</a:t>
            </a:r>
            <a:r>
              <a:rPr lang="en-US" altLang="zh-CN" sz="2400" b="1" dirty="0" smtClean="0"/>
              <a:t>2.18</a:t>
            </a:r>
            <a:endParaRPr lang="zh-CN" altLang="en-US" sz="2400" b="1" dirty="0" smtClean="0"/>
          </a:p>
        </p:txBody>
      </p:sp>
      <p:pic>
        <p:nvPicPr>
          <p:cNvPr id="12290" name="Picture 2" descr="E:\DSP程佩青课件\064937-01 数字信号处理教程（第四版）(经典版) 40571-9\CTP\TU\2t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256773"/>
            <a:ext cx="4759126" cy="3672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一、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变换定义</a:t>
            </a:r>
          </a:p>
        </p:txBody>
      </p:sp>
      <p:pic>
        <p:nvPicPr>
          <p:cNvPr id="44034" name="图片 2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000108"/>
            <a:ext cx="4041434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1472" y="2071678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二、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收敛域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3042" y="2643182"/>
            <a:ext cx="5267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对任意给定序列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，能使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收敛，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即</a:t>
            </a:r>
            <a:r>
              <a:rPr lang="en-US" sz="2400" b="1" dirty="0" smtClean="0"/>
              <a:t>|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)| </a:t>
            </a:r>
            <a:r>
              <a:rPr lang="zh-CN" altLang="en-US" sz="2400" b="1" dirty="0" smtClean="0"/>
              <a:t>＜</a:t>
            </a:r>
            <a:r>
              <a:rPr lang="en-US" sz="2400" b="1" dirty="0" smtClean="0"/>
              <a:t>∞</a:t>
            </a:r>
            <a:r>
              <a:rPr lang="zh-CN" altLang="en-US" sz="2400" b="1" dirty="0" smtClean="0"/>
              <a:t>的所有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值的集合。</a:t>
            </a:r>
            <a:endParaRPr lang="zh-CN" altLang="en-US" sz="2400" b="1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57290" y="4000504"/>
            <a:ext cx="211628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</a:t>
            </a:r>
            <a:r>
              <a:rPr lang="zh-CN" altLang="en-US" sz="2400" b="1" dirty="0" smtClean="0"/>
              <a:t>有限长序列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14480" y="4643446"/>
            <a:ext cx="362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 只在</a:t>
            </a:r>
            <a:r>
              <a:rPr lang="en-US" sz="2400" b="1" i="1" dirty="0" smtClean="0"/>
              <a:t>n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≤</a:t>
            </a:r>
            <a:r>
              <a:rPr lang="en-US" sz="2400" b="1" i="1" dirty="0" smtClean="0"/>
              <a:t>n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≤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n</a:t>
            </a:r>
            <a:r>
              <a:rPr lang="en-US" altLang="zh-CN" sz="2400" b="1" baseline="-25000" dirty="0" smtClean="0"/>
              <a:t>2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有值</a:t>
            </a:r>
            <a:r>
              <a:rPr lang="zh-CN" altLang="en-US" sz="2400" b="1" dirty="0" smtClean="0"/>
              <a:t>。</a:t>
            </a:r>
            <a:endParaRPr lang="en-US" sz="2400" b="1" dirty="0" smtClean="0"/>
          </a:p>
        </p:txBody>
      </p:sp>
      <p:pic>
        <p:nvPicPr>
          <p:cNvPr id="44037" name="Picture 5" descr="image0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5357826"/>
            <a:ext cx="404910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642918"/>
            <a:ext cx="4015843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33CC"/>
                </a:solidFill>
              </a:rPr>
              <a:t>12.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帕塞瓦（</a:t>
            </a:r>
            <a:r>
              <a:rPr lang="en-US" sz="2400" b="1" dirty="0" err="1" smtClean="0">
                <a:solidFill>
                  <a:srgbClr val="0033CC"/>
                </a:solidFill>
              </a:rPr>
              <a:t>Parseval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）定理</a:t>
            </a:r>
          </a:p>
        </p:txBody>
      </p:sp>
      <p:pic>
        <p:nvPicPr>
          <p:cNvPr id="68610" name="Picture 2" descr="image19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71612"/>
            <a:ext cx="4214606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 descr="image19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285992"/>
            <a:ext cx="4214606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1538" y="2857496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且</a:t>
            </a:r>
          </a:p>
        </p:txBody>
      </p:sp>
      <p:pic>
        <p:nvPicPr>
          <p:cNvPr id="68612" name="Picture 4" descr="image19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3571900"/>
            <a:ext cx="2500210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1538" y="4210074"/>
            <a:ext cx="494046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</a:t>
            </a:r>
          </a:p>
        </p:txBody>
      </p:sp>
      <p:pic>
        <p:nvPicPr>
          <p:cNvPr id="68613" name="Picture 5" descr="image19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4929198"/>
            <a:ext cx="5500726" cy="88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00042"/>
            <a:ext cx="67585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若收敛域包括单位圆，则围线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可选为单位圆，即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v</a:t>
            </a:r>
            <a:r>
              <a:rPr lang="en-US" altLang="zh-CN" sz="2400" b="1" dirty="0"/>
              <a:t>=e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再令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 h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为实序列，则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X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-j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)=</a:t>
            </a:r>
            <a:r>
              <a:rPr lang="en-US" altLang="zh-CN" sz="2400" b="1" i="1" dirty="0"/>
              <a:t>X*</a:t>
            </a:r>
            <a:r>
              <a:rPr lang="en-US" altLang="zh-CN" sz="2400" b="1" dirty="0"/>
              <a:t>(e</a:t>
            </a:r>
            <a:r>
              <a:rPr lang="en-US" altLang="zh-CN" sz="2400" b="1" baseline="30000" dirty="0"/>
              <a:t>j</a:t>
            </a:r>
            <a:r>
              <a:rPr lang="el-GR" altLang="zh-CN" sz="2400" b="1" i="1" baseline="30000" dirty="0"/>
              <a:t>ω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pic>
        <p:nvPicPr>
          <p:cNvPr id="69637" name="Picture 5" descr="image2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7168" y="2875832"/>
            <a:ext cx="3924327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198" y="566736"/>
            <a:ext cx="103265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2.19</a:t>
            </a:r>
            <a:endParaRPr lang="zh-CN" altLang="en-US" sz="2400" b="1" dirty="0" smtClean="0"/>
          </a:p>
        </p:txBody>
      </p:sp>
      <p:pic>
        <p:nvPicPr>
          <p:cNvPr id="13314" name="Picture 2" descr="E:\DSP程佩青课件\064937-01 数字信号处理教程（第四版）(经典版) 40571-9\CTP\TU\2t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57298"/>
            <a:ext cx="4734011" cy="322305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786182" y="5282999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2.20</a:t>
            </a:r>
            <a:r>
              <a:rPr lang="zh-CN" altLang="en-US" sz="2400" b="1" dirty="0" smtClean="0"/>
              <a:t>，例</a:t>
            </a:r>
            <a:r>
              <a:rPr lang="en-US" altLang="zh-CN" sz="2400" b="1" dirty="0" smtClean="0"/>
              <a:t>2.21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790" y="357166"/>
            <a:ext cx="3998210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五、利用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变换求解差分方程</a:t>
            </a:r>
          </a:p>
        </p:txBody>
      </p:sp>
      <p:pic>
        <p:nvPicPr>
          <p:cNvPr id="70658" name="Picture 2" descr="image2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85860"/>
            <a:ext cx="3929090" cy="94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4414" y="2643182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上式取单边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变换：</a:t>
            </a:r>
          </a:p>
        </p:txBody>
      </p:sp>
      <p:pic>
        <p:nvPicPr>
          <p:cNvPr id="70659" name="Picture 3" descr="image2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643314"/>
            <a:ext cx="510529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4" descr="image2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5000636"/>
            <a:ext cx="7486493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71480"/>
            <a:ext cx="203934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零输入响应</a:t>
            </a:r>
          </a:p>
        </p:txBody>
      </p:sp>
      <p:pic>
        <p:nvPicPr>
          <p:cNvPr id="71682" name="Picture 2" descr="image2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170" y="1428736"/>
            <a:ext cx="4019466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 descr="image2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643182"/>
            <a:ext cx="4064521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 descr="image2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4929222"/>
            <a:ext cx="3497458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2.  </a:t>
            </a:r>
            <a:r>
              <a:rPr lang="zh-CN" altLang="en-US" sz="2400" b="1" dirty="0" smtClean="0"/>
              <a:t>零状态响应</a:t>
            </a:r>
          </a:p>
        </p:txBody>
      </p:sp>
      <p:pic>
        <p:nvPicPr>
          <p:cNvPr id="72706" name="Picture 2" descr="image2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298"/>
            <a:ext cx="5676781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 descr="image2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714620"/>
            <a:ext cx="4552255" cy="15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 descr="image2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786322"/>
            <a:ext cx="3543176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5429256" y="4286256"/>
            <a:ext cx="3357586" cy="164307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1692" y="4500570"/>
            <a:ext cx="2495563" cy="5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7378" y="5214950"/>
            <a:ext cx="3076588" cy="48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肘形连接符 11"/>
          <p:cNvCxnSpPr>
            <a:stCxn id="2" idx="3"/>
          </p:cNvCxnSpPr>
          <p:nvPr/>
        </p:nvCxnSpPr>
        <p:spPr>
          <a:xfrm>
            <a:off x="2687757" y="680332"/>
            <a:ext cx="5027515" cy="3605924"/>
          </a:xfrm>
          <a:prstGeom prst="bentConnector3">
            <a:avLst>
              <a:gd name="adj1" fmla="val 993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319" y="285728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3.  </a:t>
            </a:r>
            <a:r>
              <a:rPr lang="zh-CN" altLang="en-US" sz="2400" b="1" dirty="0" smtClean="0"/>
              <a:t>完全响应</a:t>
            </a:r>
          </a:p>
        </p:txBody>
      </p:sp>
      <p:pic>
        <p:nvPicPr>
          <p:cNvPr id="73730" name="Picture 2" descr="image2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385" y="1071546"/>
            <a:ext cx="2800235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785786" y="2000240"/>
            <a:ext cx="1342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2.22</a:t>
            </a:r>
            <a:r>
              <a:rPr lang="zh-CN" altLang="en-US" sz="2400" b="1" dirty="0" smtClean="0"/>
              <a:t>：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70861" y="1976310"/>
            <a:ext cx="6062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若离散时间系统可用以下一阶差分方程表示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)-0.5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-1)=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设输入为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=0.7</a:t>
            </a:r>
            <a:r>
              <a:rPr lang="en-US" altLang="zh-CN" sz="2400" b="1" i="1" dirty="0" smtClean="0"/>
              <a:t>u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初始条件为①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(-1)=1.5</a:t>
            </a:r>
            <a:r>
              <a:rPr lang="zh-CN" altLang="en-US" sz="2400" b="1" dirty="0" smtClean="0"/>
              <a:t>，②</a:t>
            </a:r>
            <a:r>
              <a:rPr lang="en-US" altLang="zh-CN" sz="2400" b="1" i="1" dirty="0" smtClean="0"/>
              <a:t>y</a:t>
            </a:r>
            <a:r>
              <a:rPr lang="en-US" altLang="zh-CN" sz="2400" b="1" dirty="0" smtClean="0"/>
              <a:t>(-1)=0</a:t>
            </a:r>
            <a:r>
              <a:rPr lang="zh-CN" altLang="en-US" sz="2400" b="1" dirty="0" smtClean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求输出响应。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2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8062" y="1000108"/>
            <a:ext cx="4452962" cy="498298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71472" y="571480"/>
            <a:ext cx="358784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有限长序列及其收敛域：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180690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右边序列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996719"/>
            <a:ext cx="691727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≥</a:t>
            </a:r>
            <a:r>
              <a:rPr lang="en-US" altLang="zh-CN" sz="2400" b="1" i="1" dirty="0"/>
              <a:t> n</a:t>
            </a:r>
            <a:r>
              <a:rPr lang="en-US" altLang="zh-CN" sz="2400" b="1" baseline="-25000" dirty="0"/>
              <a:t>1</a:t>
            </a:r>
            <a:r>
              <a:rPr lang="zh-CN" altLang="en-US" sz="2400" b="1" dirty="0"/>
              <a:t>时，序列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有值。在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&lt;</a:t>
            </a:r>
            <a:r>
              <a:rPr lang="en-US" altLang="zh-CN" sz="2400" b="1" i="1" dirty="0"/>
              <a:t> n</a:t>
            </a:r>
            <a:r>
              <a:rPr lang="en-US" altLang="zh-CN" sz="2400" b="1" baseline="-25000" dirty="0"/>
              <a:t>1</a:t>
            </a:r>
            <a:r>
              <a:rPr lang="zh-CN" altLang="en-US" sz="2400" b="1" dirty="0"/>
              <a:t>时，序列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)=0 </a:t>
            </a:r>
            <a:r>
              <a:rPr lang="zh-CN" altLang="en-US" sz="2400" b="1" dirty="0"/>
              <a:t>。</a:t>
            </a:r>
          </a:p>
        </p:txBody>
      </p:sp>
      <p:pic>
        <p:nvPicPr>
          <p:cNvPr id="45061" name="Picture 5" descr="image0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885939"/>
            <a:ext cx="4500594" cy="90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73626" y="2928934"/>
            <a:ext cx="681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对于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因果序列</a:t>
            </a:r>
            <a:r>
              <a:rPr lang="zh-CN" altLang="en-US" sz="2400" b="1" dirty="0" smtClean="0"/>
              <a:t>，在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≥0</a:t>
            </a:r>
            <a:r>
              <a:rPr lang="zh-CN" altLang="en-US" sz="2400" b="1" dirty="0" smtClean="0"/>
              <a:t>时有值，在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＜</a:t>
            </a:r>
            <a:r>
              <a:rPr lang="en-US" sz="2400" b="1" dirty="0" smtClean="0"/>
              <a:t>0</a:t>
            </a:r>
            <a:r>
              <a:rPr lang="zh-CN" altLang="en-US" sz="2400" b="1" dirty="0" smtClean="0"/>
              <a:t>时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)=0</a:t>
            </a:r>
            <a:r>
              <a:rPr lang="zh-CN" altLang="en-US" sz="2400" b="1" dirty="0" smtClean="0"/>
              <a:t>。</a:t>
            </a:r>
          </a:p>
        </p:txBody>
      </p:sp>
      <p:pic>
        <p:nvPicPr>
          <p:cNvPr id="45063" name="Picture 7" descr="D:\CAI包含Matlab\CAI\DspMCAI\hbook\2.1.files\image021.png"/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2143108" y="3695269"/>
            <a:ext cx="2214578" cy="823603"/>
          </a:xfrm>
          <a:prstGeom prst="rect">
            <a:avLst/>
          </a:prstGeom>
          <a:noFill/>
        </p:spPr>
      </p:pic>
      <p:pic>
        <p:nvPicPr>
          <p:cNvPr id="45062" name="Picture 6" descr="D:\CAI包含Matlab\CAI\DspMCAI\hbook\2.1.files\image022.png"/>
          <p:cNvPicPr>
            <a:picLocks noChangeAspect="1" noChangeArrowheads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5072066" y="3823232"/>
            <a:ext cx="1500198" cy="463024"/>
          </a:xfrm>
          <a:prstGeom prst="rect">
            <a:avLst/>
          </a:prstGeom>
          <a:noFill/>
        </p:spPr>
      </p:pic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71538" y="4857760"/>
            <a:ext cx="543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收敛域包括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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是因果序列的重要特性。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2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003" y="1428736"/>
            <a:ext cx="3710808" cy="392909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9529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6600"/>
                </a:solidFill>
              </a:rPr>
              <a:t>右边序列及其收敛域：</a:t>
            </a:r>
          </a:p>
        </p:txBody>
      </p:sp>
      <p:pic>
        <p:nvPicPr>
          <p:cNvPr id="2051" name="Picture 3" descr="E:\DSP程佩青课件\064937-01 数字信号处理教程（第四版）(经典版) 40571-9\CTP\TU\2t3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643050"/>
            <a:ext cx="3786214" cy="41641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936876" y="500042"/>
            <a:ext cx="327846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因果序列及其收敛域：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 </a:t>
            </a:r>
            <a:r>
              <a:rPr lang="zh-CN" altLang="en-US" sz="2400" b="1" dirty="0" smtClean="0"/>
              <a:t>左边序列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62" y="1139619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在</a:t>
            </a:r>
            <a:r>
              <a:rPr lang="en-US" altLang="zh-CN" sz="2400" b="1" i="1" dirty="0" smtClean="0"/>
              <a:t>n≤n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dirty="0" smtClean="0"/>
              <a:t>时，序列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有值。在</a:t>
            </a:r>
            <a:r>
              <a:rPr lang="en-US" sz="2400" b="1" dirty="0" smtClean="0"/>
              <a:t> </a:t>
            </a:r>
            <a:r>
              <a:rPr lang="en-US" altLang="zh-CN" sz="2400" b="1" i="1" dirty="0" smtClean="0"/>
              <a:t>n</a:t>
            </a:r>
            <a:r>
              <a:rPr lang="en-US" altLang="zh-CN" sz="2400" b="1" dirty="0" smtClean="0"/>
              <a:t>&gt;</a:t>
            </a:r>
            <a:r>
              <a:rPr lang="en-US" altLang="zh-CN" sz="2400" b="1" i="1" dirty="0" smtClean="0"/>
              <a:t> </a:t>
            </a:r>
            <a:r>
              <a:rPr lang="en-US" altLang="zh-CN" sz="2400" b="1" i="1" dirty="0"/>
              <a:t>n</a:t>
            </a:r>
            <a:r>
              <a:rPr lang="en-US" altLang="zh-CN" sz="2400" b="1" baseline="-25000" dirty="0"/>
              <a:t>1</a:t>
            </a:r>
            <a:r>
              <a:rPr lang="zh-CN" altLang="en-US" sz="2400" b="1" dirty="0" smtClean="0"/>
              <a:t>时，序列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n</a:t>
            </a:r>
            <a:r>
              <a:rPr lang="en-US" altLang="zh-CN" sz="2400" b="1" dirty="0"/>
              <a:t>)=0 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626" y="3071834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对于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反因果序列</a:t>
            </a:r>
            <a:r>
              <a:rPr lang="zh-CN" altLang="en-US" sz="2400" b="1" dirty="0" smtClean="0"/>
              <a:t>，在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≤0</a:t>
            </a:r>
            <a:r>
              <a:rPr lang="zh-CN" altLang="en-US" sz="2400" b="1" dirty="0" smtClean="0"/>
              <a:t>时有值，在</a:t>
            </a:r>
            <a:r>
              <a:rPr lang="en-US" sz="2400" b="1" i="1" dirty="0" smtClean="0"/>
              <a:t>n</a:t>
            </a:r>
            <a:r>
              <a:rPr lang="en-US" altLang="zh-CN" sz="2400" b="1" dirty="0" smtClean="0"/>
              <a:t>&gt;</a:t>
            </a:r>
            <a:r>
              <a:rPr lang="en-US" sz="2400" b="1" dirty="0" smtClean="0"/>
              <a:t>0</a:t>
            </a:r>
            <a:r>
              <a:rPr lang="zh-CN" altLang="en-US" sz="2400" b="1" dirty="0" smtClean="0"/>
              <a:t>时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)=0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6153" y="4547507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收敛域包括</a:t>
            </a:r>
            <a:r>
              <a:rPr lang="en-US" sz="2400" b="1" dirty="0" smtClean="0">
                <a:solidFill>
                  <a:srgbClr val="0033CC"/>
                </a:solidFill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坐标原点是反因果序列的重要特性。</a:t>
            </a:r>
          </a:p>
        </p:txBody>
      </p:sp>
      <p:pic>
        <p:nvPicPr>
          <p:cNvPr id="49156" name="Picture 4" descr="image0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857388"/>
            <a:ext cx="2744977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image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1" y="2071702"/>
            <a:ext cx="1571636" cy="516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6" descr="image0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1901" y="4071966"/>
            <a:ext cx="1302956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64937-01 数字信号处理教程（第四版）(经典版) 40571-9\CTP\TU\2t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1207218"/>
            <a:ext cx="4691588" cy="457923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9529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左边序列及其收敛域：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636</TotalTime>
  <Words>1039</Words>
  <Application>Microsoft Office PowerPoint</Application>
  <PresentationFormat>全屏显示(4:3)</PresentationFormat>
  <Paragraphs>153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Concourse</vt:lpstr>
      <vt:lpstr>第2章  z变换与离散时间傅里叶变换（DTFT）</vt:lpstr>
      <vt:lpstr>PowerPoint 演示文稿</vt:lpstr>
      <vt:lpstr>2.1  序列的z变换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90</cp:revision>
  <dcterms:created xsi:type="dcterms:W3CDTF">2017-07-17T10:44:10Z</dcterms:created>
  <dcterms:modified xsi:type="dcterms:W3CDTF">2017-09-13T03:57:10Z</dcterms:modified>
</cp:coreProperties>
</file>